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5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20" d="100"/>
          <a:sy n="120" d="100"/>
        </p:scale>
        <p:origin x="1638" y="246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154AHe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16-20 Jan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WG2#154AHe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16-20 Jan,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WI and SID Status Report on Ranging based services and </a:t>
            </a:r>
            <a:r>
              <a:rPr lang="en-GB" altLang="zh-CN" b="1" dirty="0" err="1" smtClean="0"/>
              <a:t>sidelink</a:t>
            </a:r>
            <a:r>
              <a:rPr lang="en-GB" altLang="zh-CN" b="1" dirty="0" smtClean="0"/>
              <a:t> positioning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S2-2301345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79" y="230887"/>
            <a:ext cx="6879593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SA2#154AHe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3" y="2464038"/>
            <a:ext cx="6210300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Conclusions </a:t>
            </a:r>
            <a:r>
              <a:rPr lang="en-US" altLang="de-DE" sz="1200" dirty="0" smtClean="0"/>
              <a:t>for the 8 </a:t>
            </a:r>
            <a:r>
              <a:rPr lang="en-US" altLang="de-DE" sz="1200" dirty="0" smtClean="0"/>
              <a:t>KIs are updated and completed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7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smtClean="0"/>
              <a:t>Solutions are updated </a:t>
            </a:r>
            <a:r>
              <a:rPr lang="en-US" altLang="de-DE" sz="1200" kern="0" dirty="0" smtClean="0"/>
              <a:t>(#3, #</a:t>
            </a:r>
            <a:r>
              <a:rPr lang="en-US" altLang="de-DE" sz="1200" kern="0" dirty="0"/>
              <a:t>7</a:t>
            </a:r>
            <a:r>
              <a:rPr lang="en-US" altLang="de-DE" sz="1200" kern="0" dirty="0" smtClean="0"/>
              <a:t>, #9</a:t>
            </a:r>
            <a:r>
              <a:rPr lang="en-US" altLang="de-DE" sz="1200" kern="0" dirty="0" smtClean="0"/>
              <a:t>, #20, </a:t>
            </a:r>
            <a:r>
              <a:rPr lang="en-US" altLang="de-DE" sz="1200" kern="0" dirty="0" smtClean="0"/>
              <a:t>#</a:t>
            </a:r>
            <a:r>
              <a:rPr lang="en-US" altLang="de-DE" sz="1200" kern="0" dirty="0" smtClean="0"/>
              <a:t>25</a:t>
            </a:r>
            <a:r>
              <a:rPr lang="en-US" altLang="de-DE" sz="1200" kern="0" dirty="0" smtClean="0"/>
              <a:t>, #26 and </a:t>
            </a:r>
            <a:r>
              <a:rPr lang="en-US" altLang="de-DE" sz="1200" kern="0" dirty="0" smtClean="0"/>
              <a:t>#</a:t>
            </a:r>
            <a:r>
              <a:rPr lang="en-US" altLang="de-DE" sz="1200" kern="0" dirty="0" smtClean="0"/>
              <a:t>30)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LSs </a:t>
            </a:r>
            <a:r>
              <a:rPr lang="en-US" altLang="de-DE" sz="1200" kern="0" dirty="0" smtClean="0"/>
              <a:t>sent to RAN WGs for RAN dependent </a:t>
            </a:r>
            <a:r>
              <a:rPr lang="en-US" altLang="de-DE" sz="1200" kern="0" dirty="0" smtClean="0"/>
              <a:t>issues, i.e. broadcast/</a:t>
            </a:r>
            <a:r>
              <a:rPr lang="en-US" altLang="de-DE" sz="1200" kern="0" dirty="0" err="1" smtClean="0"/>
              <a:t>groupcast</a:t>
            </a:r>
            <a:r>
              <a:rPr lang="en-US" altLang="de-DE" sz="1200" kern="0" dirty="0" smtClean="0"/>
              <a:t>, RSPP/SLPP </a:t>
            </a:r>
            <a:r>
              <a:rPr lang="en-US" altLang="de-DE" sz="1200" kern="0" dirty="0"/>
              <a:t>transport, </a:t>
            </a:r>
            <a:r>
              <a:rPr lang="en-US" altLang="zh-CN" sz="1200" kern="0" dirty="0" err="1"/>
              <a:t>QoS</a:t>
            </a:r>
            <a:r>
              <a:rPr lang="en-US" altLang="zh-CN" sz="1200" kern="0" dirty="0"/>
              <a:t> parameters for Service </a:t>
            </a:r>
            <a:r>
              <a:rPr lang="en-US" altLang="zh-CN" sz="1200" kern="0" dirty="0" smtClean="0"/>
              <a:t>Authorization, </a:t>
            </a:r>
            <a:r>
              <a:rPr lang="en-US" altLang="de-DE" sz="1200" kern="0" dirty="0" smtClean="0"/>
              <a:t>assistant </a:t>
            </a:r>
            <a:r>
              <a:rPr lang="en-US" altLang="de-DE" sz="1200" kern="0" dirty="0"/>
              <a:t>UE</a:t>
            </a:r>
            <a:r>
              <a:rPr lang="en-US" altLang="de-DE" sz="1200" kern="0" dirty="0" smtClean="0"/>
              <a:t>, etc. 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34 solutions and their mapping to Key Issues (see the table)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</a:t>
            </a:r>
            <a:r>
              <a:rPr lang="en-US" altLang="zh-CN" sz="1600" b="1" dirty="0" smtClean="0"/>
              <a:t>and SA3 </a:t>
            </a:r>
            <a:r>
              <a:rPr lang="en-US" altLang="zh-CN" sz="1600" b="1" dirty="0" smtClean="0"/>
              <a:t>impacts </a:t>
            </a:r>
            <a:r>
              <a:rPr lang="en-US" altLang="zh-CN" sz="1600" b="1" dirty="0"/>
              <a:t>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</a:t>
            </a:r>
            <a:r>
              <a:rPr lang="en-US" altLang="zh-CN" sz="1200" dirty="0"/>
              <a:t>impacts or dependencies identified for Key Issue </a:t>
            </a:r>
            <a:r>
              <a:rPr lang="en-US" altLang="zh-CN" sz="1200" dirty="0" smtClean="0"/>
              <a:t>#1, #2, #3, #4</a:t>
            </a:r>
            <a:r>
              <a:rPr lang="en-US" altLang="zh-CN" sz="1200" dirty="0"/>
              <a:t>, #5 and #</a:t>
            </a:r>
            <a:r>
              <a:rPr lang="en-US" altLang="zh-CN" sz="1200" dirty="0" smtClean="0"/>
              <a:t>8, </a:t>
            </a:r>
            <a:r>
              <a:rPr lang="en-US" altLang="zh-CN" sz="1200" dirty="0"/>
              <a:t>and their corresponding </a:t>
            </a:r>
            <a:r>
              <a:rPr lang="en-US" altLang="zh-CN" sz="1200" dirty="0" smtClean="0"/>
              <a:t>solutions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 smtClean="0"/>
              <a:t>Privacy </a:t>
            </a:r>
            <a:r>
              <a:rPr lang="en-GB" altLang="zh-CN" sz="1200" dirty="0"/>
              <a:t>protection and </a:t>
            </a:r>
            <a:r>
              <a:rPr lang="en-GB" altLang="zh-CN" sz="1200" dirty="0" smtClean="0"/>
              <a:t>other SA3 </a:t>
            </a:r>
            <a:r>
              <a:rPr lang="en-GB" altLang="zh-CN" sz="1200" dirty="0"/>
              <a:t>security aspects identified </a:t>
            </a:r>
            <a:r>
              <a:rPr lang="en-GB" altLang="zh-CN" sz="1200" dirty="0" smtClean="0"/>
              <a:t>for </a:t>
            </a:r>
            <a:r>
              <a:rPr lang="en-US" altLang="zh-CN" sz="1200" dirty="0" smtClean="0"/>
              <a:t>Key </a:t>
            </a:r>
            <a:r>
              <a:rPr lang="en-US" altLang="zh-CN" sz="1200" dirty="0"/>
              <a:t>Issue </a:t>
            </a:r>
            <a:r>
              <a:rPr lang="en-US" altLang="zh-CN" sz="1200" dirty="0" smtClean="0"/>
              <a:t>#2</a:t>
            </a:r>
            <a:r>
              <a:rPr lang="en-US" altLang="zh-CN" sz="1200" dirty="0"/>
              <a:t>, #3, #4, #</a:t>
            </a:r>
            <a:r>
              <a:rPr lang="en-US" altLang="zh-CN" sz="1200" dirty="0" smtClean="0"/>
              <a:t>5, #6 and #7, </a:t>
            </a:r>
            <a:r>
              <a:rPr lang="en-US" altLang="zh-CN" sz="1200" dirty="0"/>
              <a:t>and their corresponding </a:t>
            </a:r>
            <a:r>
              <a:rPr lang="en-US" altLang="zh-CN" sz="1200" dirty="0" smtClean="0"/>
              <a:t>solutions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8230884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33316"/>
              </p:ext>
            </p:extLst>
          </p:nvPr>
        </p:nvGraphicFramePr>
        <p:xfrm>
          <a:off x="6309363" y="2319258"/>
          <a:ext cx="2834637" cy="4519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487">
                  <a:extLst>
                    <a:ext uri="{9D8B030D-6E8A-4147-A177-3AD203B41FA5}">
                      <a16:colId xmlns:a16="http://schemas.microsoft.com/office/drawing/2014/main" val="3835071148"/>
                    </a:ext>
                  </a:extLst>
                </a:gridCol>
                <a:gridCol w="280697">
                  <a:extLst>
                    <a:ext uri="{9D8B030D-6E8A-4147-A177-3AD203B41FA5}">
                      <a16:colId xmlns:a16="http://schemas.microsoft.com/office/drawing/2014/main" val="896263893"/>
                    </a:ext>
                  </a:extLst>
                </a:gridCol>
                <a:gridCol w="314515">
                  <a:extLst>
                    <a:ext uri="{9D8B030D-6E8A-4147-A177-3AD203B41FA5}">
                      <a16:colId xmlns:a16="http://schemas.microsoft.com/office/drawing/2014/main" val="380181252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3544401493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493375446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996434330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89342604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160750861"/>
                    </a:ext>
                  </a:extLst>
                </a:gridCol>
                <a:gridCol w="314823">
                  <a:extLst>
                    <a:ext uri="{9D8B030D-6E8A-4147-A177-3AD203B41FA5}">
                      <a16:colId xmlns:a16="http://schemas.microsoft.com/office/drawing/2014/main" val="2812287881"/>
                    </a:ext>
                  </a:extLst>
                </a:gridCol>
              </a:tblGrid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Key Issues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471429"/>
                  </a:ext>
                </a:extLst>
              </a:tr>
              <a:tr h="3567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Solutions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07588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74504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1929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21742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364826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552128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068680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178644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600936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57069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962899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1652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49568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8365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0552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257852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543030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17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366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785458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19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r>
                        <a:rPr lang="en-US" altLang="zh-CN" sz="700" dirty="0" smtClean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52615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20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569625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21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5039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22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7542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23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31308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24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182894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25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0964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26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28003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27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772398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28</a:t>
                      </a:r>
                      <a:endParaRPr lang="zh-CN" sz="7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249673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29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588660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30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4404391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31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426392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32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X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zh-CN" sz="7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9206777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33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 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5886536"/>
                  </a:ext>
                </a:extLst>
              </a:tr>
              <a:tr h="1189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sz="7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7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7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2208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 smtClean="0"/>
              <a:t>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SA2#154AHe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2" y="246403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</a:t>
            </a:r>
            <a:r>
              <a:rPr lang="en-US" altLang="de-DE" sz="1200" kern="0" dirty="0" smtClean="0"/>
              <a:t>TS 23.586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Skeleton and scope of </a:t>
            </a:r>
            <a:r>
              <a:rPr lang="en-US" altLang="de-DE" sz="1200" dirty="0" err="1" smtClean="0"/>
              <a:t>of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TS 2</a:t>
            </a:r>
            <a:r>
              <a:rPr lang="en-US" altLang="de-DE" sz="1200" dirty="0" smtClean="0"/>
              <a:t>3.586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4 </a:t>
            </a:r>
            <a:r>
              <a:rPr lang="en-US" altLang="de-DE" sz="1200" dirty="0" err="1" smtClean="0"/>
              <a:t>pCRs</a:t>
            </a:r>
            <a:r>
              <a:rPr lang="en-US" altLang="de-DE" sz="1200" dirty="0" smtClean="0"/>
              <a:t> related to </a:t>
            </a:r>
            <a:r>
              <a:rPr lang="en-US" altLang="de-DE" sz="1200" dirty="0"/>
              <a:t>introduction,</a:t>
            </a:r>
            <a:r>
              <a:rPr lang="en-GB" altLang="zh-CN" sz="1200" dirty="0"/>
              <a:t> </a:t>
            </a:r>
            <a:r>
              <a:rPr lang="en-GB" altLang="zh-CN" sz="1200" dirty="0" smtClean="0"/>
              <a:t>architectural </a:t>
            </a:r>
            <a:r>
              <a:rPr lang="en-GB" altLang="zh-CN" sz="1200" dirty="0"/>
              <a:t>reference </a:t>
            </a:r>
            <a:r>
              <a:rPr lang="en-GB" altLang="zh-CN" sz="1200" dirty="0" smtClean="0"/>
              <a:t>model</a:t>
            </a:r>
            <a:r>
              <a:rPr lang="en-US" altLang="zh-CN" sz="1200" dirty="0" smtClean="0"/>
              <a:t>, </a:t>
            </a:r>
            <a:r>
              <a:rPr lang="en-GB" altLang="zh-CN" sz="1200" dirty="0" smtClean="0"/>
              <a:t>functional entities and  2 high level functionalities agreed and documented in TS 23.586.</a:t>
            </a:r>
            <a:r>
              <a:rPr lang="en-US" altLang="de-DE" sz="1200" kern="0" dirty="0" smtClean="0"/>
              <a:t>  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 smtClean="0"/>
              <a:t>and SA3 </a:t>
            </a:r>
            <a:r>
              <a:rPr lang="en-US" altLang="zh-CN" sz="1600" b="1" dirty="0" smtClean="0"/>
              <a:t>impacts </a:t>
            </a:r>
            <a:r>
              <a:rPr lang="en-US" altLang="zh-CN" sz="1600" b="1" dirty="0"/>
              <a:t>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Since corresponding work in </a:t>
            </a:r>
            <a:r>
              <a:rPr lang="en-US" altLang="zh-CN" sz="1200" dirty="0" smtClean="0"/>
              <a:t>RAN WGs and in SA3 is progressing, what</a:t>
            </a:r>
            <a:r>
              <a:rPr lang="en-US" altLang="zh-CN" sz="1200" dirty="0" smtClean="0"/>
              <a:t> related RAN and </a:t>
            </a:r>
            <a:r>
              <a:rPr lang="en-US" altLang="zh-CN" sz="1200" dirty="0" smtClean="0"/>
              <a:t>SA3 </a:t>
            </a:r>
            <a:r>
              <a:rPr lang="en-US" altLang="zh-CN" sz="1200" dirty="0" smtClean="0"/>
              <a:t>TSs will be impacted are TBD.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731798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848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82" y="0"/>
            <a:ext cx="6997004" cy="813391"/>
          </a:xfrm>
        </p:spPr>
        <p:txBody>
          <a:bodyPr/>
          <a:lstStyle/>
          <a:p>
            <a:pPr algn="l"/>
            <a:r>
              <a:rPr lang="en-GB" altLang="zh-CN" sz="2800" b="1" dirty="0" smtClean="0"/>
              <a:t>Work Plan </a:t>
            </a:r>
            <a:r>
              <a:rPr lang="en-US" altLang="de-DE" sz="2800" b="1" dirty="0" smtClean="0"/>
              <a:t>after SA2#154AHe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247961"/>
            <a:ext cx="8644418" cy="14952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for the Next </a:t>
            </a:r>
            <a:r>
              <a:rPr lang="de-DE" sz="1800" b="1" dirty="0" smtClean="0"/>
              <a:t>Meeting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SA2#155: </a:t>
            </a:r>
            <a:r>
              <a:rPr lang="en-US" altLang="zh-CN" sz="1400" dirty="0"/>
              <a:t>U</a:t>
            </a:r>
            <a:r>
              <a:rPr lang="en-US" altLang="zh-CN" sz="1400" dirty="0" smtClean="0"/>
              <a:t>pdate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the new </a:t>
            </a:r>
            <a:r>
              <a:rPr lang="en-US" altLang="zh-CN" sz="1400" dirty="0" smtClean="0"/>
              <a:t>WID </a:t>
            </a:r>
            <a:r>
              <a:rPr lang="en-US" altLang="zh-CN" sz="1400" dirty="0" smtClean="0"/>
              <a:t>with the agreed </a:t>
            </a:r>
            <a:r>
              <a:rPr lang="en-US" altLang="zh-CN" sz="1400" dirty="0" smtClean="0"/>
              <a:t>target date; continue to contribute to TS 23.586 and start to contribute to TS 23.273, TS 23.502 and TS 23.503 with no/</a:t>
            </a:r>
            <a:r>
              <a:rPr lang="en-US" altLang="zh-CN" sz="1400" dirty="0" smtClean="0"/>
              <a:t>less </a:t>
            </a:r>
            <a:r>
              <a:rPr lang="en-US" altLang="zh-CN" sz="1400" dirty="0" smtClean="0"/>
              <a:t>RAN dependent features/descriptions in high priority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548926"/>
              </p:ext>
            </p:extLst>
          </p:nvPr>
        </p:nvGraphicFramePr>
        <p:xfrm>
          <a:off x="3002315" y="2743201"/>
          <a:ext cx="6046074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368">
                  <a:extLst>
                    <a:ext uri="{9D8B030D-6E8A-4147-A177-3AD203B41FA5}">
                      <a16:colId xmlns:a16="http://schemas.microsoft.com/office/drawing/2014/main" val="3352592137"/>
                    </a:ext>
                  </a:extLst>
                </a:gridCol>
                <a:gridCol w="593164">
                  <a:extLst>
                    <a:ext uri="{9D8B030D-6E8A-4147-A177-3AD203B41FA5}">
                      <a16:colId xmlns:a16="http://schemas.microsoft.com/office/drawing/2014/main" val="3963324647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506020071"/>
                    </a:ext>
                  </a:extLst>
                </a:gridCol>
                <a:gridCol w="603661">
                  <a:extLst>
                    <a:ext uri="{9D8B030D-6E8A-4147-A177-3AD203B41FA5}">
                      <a16:colId xmlns:a16="http://schemas.microsoft.com/office/drawing/2014/main" val="3021107556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536704446"/>
                    </a:ext>
                  </a:extLst>
                </a:gridCol>
                <a:gridCol w="624660">
                  <a:extLst>
                    <a:ext uri="{9D8B030D-6E8A-4147-A177-3AD203B41FA5}">
                      <a16:colId xmlns:a16="http://schemas.microsoft.com/office/drawing/2014/main" val="781170558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610787209"/>
                    </a:ext>
                  </a:extLst>
                </a:gridCol>
                <a:gridCol w="614160">
                  <a:extLst>
                    <a:ext uri="{9D8B030D-6E8A-4147-A177-3AD203B41FA5}">
                      <a16:colId xmlns:a16="http://schemas.microsoft.com/office/drawing/2014/main" val="2395244424"/>
                    </a:ext>
                  </a:extLst>
                </a:gridCol>
                <a:gridCol w="608912">
                  <a:extLst>
                    <a:ext uri="{9D8B030D-6E8A-4147-A177-3AD203B41FA5}">
                      <a16:colId xmlns:a16="http://schemas.microsoft.com/office/drawing/2014/main" val="2624320427"/>
                    </a:ext>
                  </a:extLst>
                </a:gridCol>
                <a:gridCol w="582665">
                  <a:extLst>
                    <a:ext uri="{9D8B030D-6E8A-4147-A177-3AD203B41FA5}">
                      <a16:colId xmlns:a16="http://schemas.microsoft.com/office/drawing/2014/main" val="2327242957"/>
                    </a:ext>
                  </a:extLst>
                </a:gridCol>
              </a:tblGrid>
              <a:tr h="4724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Feb,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#149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Apr,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#150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May,</a:t>
                      </a:r>
                      <a:r>
                        <a:rPr lang="en-US" altLang="zh-CN" sz="1050" baseline="0" dirty="0" smtClean="0"/>
                        <a:t> 22</a:t>
                      </a:r>
                    </a:p>
                    <a:p>
                      <a:pPr algn="ctr"/>
                      <a:r>
                        <a:rPr lang="en-US" altLang="zh-CN" sz="1050" baseline="0" dirty="0" smtClean="0"/>
                        <a:t>#151</a:t>
                      </a:r>
                    </a:p>
                    <a:p>
                      <a:pPr algn="ctr"/>
                      <a:r>
                        <a:rPr lang="en-US" altLang="zh-CN" sz="1050" baseline="0" dirty="0" smtClean="0"/>
                        <a:t>1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Aug,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Oct,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Nov, 22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#154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</a:t>
                      </a:r>
                      <a:endParaRPr lang="zh-CN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Jan,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#154AHe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0.5+</a:t>
                      </a:r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Feb, </a:t>
                      </a:r>
                      <a:r>
                        <a:rPr lang="en-US" altLang="zh-CN" sz="1050" dirty="0" smtClean="0"/>
                        <a:t>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#155</a:t>
                      </a:r>
                      <a:endParaRPr lang="en-US" altLang="zh-CN" sz="1050" dirty="0" smtClean="0"/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Apr,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#156e</a:t>
                      </a:r>
                    </a:p>
                    <a:p>
                      <a:pPr algn="ctr"/>
                      <a:r>
                        <a:rPr lang="en-US" altLang="zh-CN" sz="1050" dirty="0" smtClean="0">
                          <a:solidFill>
                            <a:srgbClr val="FF0000"/>
                          </a:solidFill>
                        </a:rPr>
                        <a:t>1.5</a:t>
                      </a:r>
                      <a:endParaRPr lang="zh-CN" alt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dirty="0" smtClean="0"/>
                        <a:t>May 23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#157</a:t>
                      </a:r>
                    </a:p>
                    <a:p>
                      <a:pPr algn="ctr"/>
                      <a:r>
                        <a:rPr lang="en-US" altLang="zh-CN" sz="1050" dirty="0" smtClean="0"/>
                        <a:t>TBD</a:t>
                      </a:r>
                      <a:endParaRPr lang="zh-CN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01377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012547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585641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45394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02431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689250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602808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44335744"/>
                  </a:ext>
                </a:extLst>
              </a:tr>
              <a:tr h="275132">
                <a:tc>
                  <a:txBody>
                    <a:bodyPr/>
                    <a:lstStyle/>
                    <a:p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14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4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9754445"/>
                  </a:ext>
                </a:extLst>
              </a:tr>
            </a:tbl>
          </a:graphicData>
        </a:graphic>
      </p:graphicFrame>
      <p:sp>
        <p:nvSpPr>
          <p:cNvPr id="7" name="矩形标注 6"/>
          <p:cNvSpPr/>
          <p:nvPr/>
        </p:nvSpPr>
        <p:spPr bwMode="auto">
          <a:xfrm>
            <a:off x="4314283" y="2237465"/>
            <a:ext cx="800865" cy="420496"/>
          </a:xfrm>
          <a:prstGeom prst="wedgeRectCallout">
            <a:avLst>
              <a:gd name="adj1" fmla="val 83653"/>
              <a:gd name="adj2" fmla="val 7098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 for information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SA#97e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标注 7"/>
          <p:cNvSpPr/>
          <p:nvPr/>
        </p:nvSpPr>
        <p:spPr bwMode="auto">
          <a:xfrm>
            <a:off x="5557532" y="2221563"/>
            <a:ext cx="751863" cy="415863"/>
          </a:xfrm>
          <a:prstGeom prst="wedgeRectCallout">
            <a:avLst>
              <a:gd name="adj1" fmla="val 93280"/>
              <a:gd name="adj2" fmla="val 77451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WID approval 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SA#98e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矩形标注 8"/>
          <p:cNvSpPr/>
          <p:nvPr/>
        </p:nvSpPr>
        <p:spPr bwMode="auto">
          <a:xfrm>
            <a:off x="6799488" y="2236472"/>
            <a:ext cx="730017" cy="395005"/>
          </a:xfrm>
          <a:prstGeom prst="wedgeRectCallout">
            <a:avLst>
              <a:gd name="adj1" fmla="val 94645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dirty="0" smtClean="0">
                <a:latin typeface="Arial" charset="0"/>
              </a:rPr>
              <a:t>TR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completion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SA#99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9391" y="5867888"/>
            <a:ext cx="42785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C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dirty="0" smtClean="0">
                <a:sym typeface="Wingdings" panose="05000000000000000000" pitchFamily="2" charset="2"/>
              </a:rPr>
              <a:t>Contributions are conditionally handled &amp; approved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1E9657"/>
                </a:solidFill>
                <a:sym typeface="Wingdings" panose="05000000000000000000" pitchFamily="2" charset="2"/>
              </a:rPr>
              <a:t></a:t>
            </a:r>
            <a:r>
              <a:rPr lang="en-US" altLang="zh-CN" dirty="0" smtClean="0">
                <a:sym typeface="Wingdings" panose="05000000000000000000" pitchFamily="2" charset="2"/>
              </a:rPr>
              <a:t> Contributions are handled and approved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dirty="0" smtClean="0">
                <a:sym typeface="Wingdings" panose="05000000000000000000" pitchFamily="2" charset="2"/>
              </a:rPr>
              <a:t>Last chance for new proposal to be handled and approved</a:t>
            </a:r>
            <a:endParaRPr lang="zh-CN" altLang="en-US" dirty="0"/>
          </a:p>
        </p:txBody>
      </p:sp>
      <p:sp>
        <p:nvSpPr>
          <p:cNvPr id="11" name="矩形标注 10"/>
          <p:cNvSpPr/>
          <p:nvPr/>
        </p:nvSpPr>
        <p:spPr bwMode="auto">
          <a:xfrm>
            <a:off x="7977859" y="2236472"/>
            <a:ext cx="730017" cy="395005"/>
          </a:xfrm>
          <a:prstGeom prst="wedgeRectCallout">
            <a:avLst>
              <a:gd name="adj1" fmla="val 94645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800" dirty="0" smtClean="0">
                <a:latin typeface="Arial" charset="0"/>
              </a:rPr>
              <a:t>TS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completion @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altLang="zh-CN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SA#100</a:t>
            </a:r>
            <a:endParaRPr kumimoji="0" lang="zh-CN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310103" y="3428082"/>
            <a:ext cx="336807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TR Skeleton, Scope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Reference &amp; Definition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Architecture requirement &amp; assumptions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Key Issue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/>
              <a:t>S</a:t>
            </a:r>
            <a:r>
              <a:rPr lang="en-US" altLang="zh-CN" sz="1300" dirty="0" smtClean="0"/>
              <a:t>olution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/>
              <a:t>Evaluation &amp; Conclusion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2"/>
                </a:solidFill>
              </a:rPr>
              <a:t>WID Approval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solidFill>
                  <a:schemeClr val="tx2"/>
                </a:solidFill>
              </a:rPr>
              <a:t>TS Development</a:t>
            </a:r>
            <a:endParaRPr lang="zh-CN" altLang="en-US" sz="13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pPr algn="l"/>
            <a:r>
              <a:rPr lang="en-GB" altLang="zh-CN" b="1" dirty="0" err="1" smtClean="0"/>
              <a:t>Ranging_SL</a:t>
            </a:r>
            <a:r>
              <a:rPr lang="en-GB" altLang="zh-CN" b="1" dirty="0" smtClean="0"/>
              <a:t> SID/WID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46861" y="2947822"/>
            <a:ext cx="8733881" cy="3190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SA#98e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c</a:t>
            </a:r>
            <a:r>
              <a:rPr lang="en-US" altLang="de-DE" sz="1400" dirty="0" smtClean="0"/>
              <a:t>onclusions </a:t>
            </a:r>
            <a:r>
              <a:rPr lang="en-US" altLang="de-DE" sz="1400" dirty="0"/>
              <a:t>for the 8 </a:t>
            </a:r>
            <a:r>
              <a:rPr lang="en-US" altLang="de-DE" sz="1400" dirty="0" smtClean="0"/>
              <a:t>KIs </a:t>
            </a:r>
            <a:r>
              <a:rPr lang="en-US" altLang="de-DE" sz="1400" dirty="0"/>
              <a:t>are updated and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7 </a:t>
            </a:r>
            <a:r>
              <a:rPr lang="en-US" altLang="de-DE" sz="1400" kern="0" dirty="0" smtClean="0"/>
              <a:t>TR solutions are </a:t>
            </a:r>
            <a:r>
              <a:rPr lang="en-US" altLang="de-DE" sz="1400" kern="0" dirty="0"/>
              <a:t>updated (#3, #7, #9, #20, #25, #26 and #30</a:t>
            </a:r>
            <a:r>
              <a:rPr lang="en-US" altLang="de-DE" sz="1400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Skeleton and scope of </a:t>
            </a:r>
            <a:r>
              <a:rPr lang="en-US" altLang="de-DE" sz="1400" dirty="0" err="1"/>
              <a:t>of</a:t>
            </a:r>
            <a:r>
              <a:rPr lang="en-US" altLang="de-DE" sz="1400" dirty="0"/>
              <a:t> TS 23.586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related to introduction,</a:t>
            </a:r>
            <a:r>
              <a:rPr lang="en-GB" altLang="zh-CN" sz="1400" dirty="0"/>
              <a:t> architectural reference model</a:t>
            </a:r>
            <a:r>
              <a:rPr lang="en-US" altLang="zh-CN" sz="1400" dirty="0"/>
              <a:t>, </a:t>
            </a:r>
            <a:r>
              <a:rPr lang="en-GB" altLang="zh-CN" sz="1400" dirty="0"/>
              <a:t>functional entities and  2 high level functionalities agreed and documented in TS 23.586.</a:t>
            </a:r>
            <a:r>
              <a:rPr lang="en-US" altLang="de-DE" sz="1400" kern="0" dirty="0"/>
              <a:t>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/>
              <a:t>RAN and SA3 </a:t>
            </a:r>
            <a:r>
              <a:rPr lang="en-US" sz="1800" kern="0" dirty="0"/>
              <a:t>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#1, #2, #3, #4, #5 and #8, and their corresponding solutions</a:t>
            </a: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Privacy protection and other SA3 security aspects identified for </a:t>
            </a:r>
            <a:r>
              <a:rPr lang="en-US" altLang="zh-CN" sz="1400" dirty="0"/>
              <a:t>Key Issue #2, #3, #4, #5, #6 and #7, and their corresponding solutions</a:t>
            </a:r>
            <a:endParaRPr lang="de-DE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 smtClean="0"/>
              <a:t>SA2#156e: </a:t>
            </a:r>
            <a:r>
              <a:rPr lang="de-DE" altLang="zh-CN" sz="1400" dirty="0" smtClean="0"/>
              <a:t>TBD after #155</a:t>
            </a:r>
            <a:r>
              <a:rPr lang="de-DE" altLang="zh-CN" sz="1400" b="1" dirty="0" smtClean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kern="0" dirty="0" smtClean="0"/>
              <a:t>SA2#157: </a:t>
            </a:r>
            <a:r>
              <a:rPr lang="de-DE" altLang="zh-CN" sz="1400" kern="0" dirty="0" smtClean="0"/>
              <a:t>TBD after #155</a:t>
            </a:r>
            <a:endParaRPr lang="en-US" altLang="zh-CN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4434794"/>
              </p:ext>
            </p:extLst>
          </p:nvPr>
        </p:nvGraphicFramePr>
        <p:xfrm>
          <a:off x="170675" y="1398888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55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09cef1fd-e61b-4dbf-b745-21988b13f978"/>
    <ds:schemaRef ds:uri="dcc30912-d230-4cc2-b11f-bb5ca2a6b6f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45063</TotalTime>
  <Words>1053</Words>
  <Application>Microsoft Office PowerPoint</Application>
  <PresentationFormat>全屏显示(4:3)</PresentationFormat>
  <Paragraphs>461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Malgun Gothic</vt:lpstr>
      <vt:lpstr>宋体</vt:lpstr>
      <vt:lpstr>Arial</vt:lpstr>
      <vt:lpstr>Calibri</vt:lpstr>
      <vt:lpstr>Times New Roman</vt:lpstr>
      <vt:lpstr>Wingdings</vt:lpstr>
      <vt:lpstr>Office Theme</vt:lpstr>
      <vt:lpstr>WI and SID Status Report on Ranging based services and sidelink positioning</vt:lpstr>
      <vt:lpstr>FS_Ranging_SL status after SA2#154AHe </vt:lpstr>
      <vt:lpstr>Ranging_SL status after SA2#154AHe</vt:lpstr>
      <vt:lpstr>Work Plan after SA2#154AHe</vt:lpstr>
      <vt:lpstr>Ranging_SL SID/WID status at SA#98e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Mi2</cp:lastModifiedBy>
  <cp:revision>1915</cp:revision>
  <dcterms:created xsi:type="dcterms:W3CDTF">2008-08-30T09:32:10Z</dcterms:created>
  <dcterms:modified xsi:type="dcterms:W3CDTF">2023-01-23T13:54:08Z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